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5171" autoAdjust="0"/>
  </p:normalViewPr>
  <p:slideViewPr>
    <p:cSldViewPr snapToGrid="0">
      <p:cViewPr varScale="1">
        <p:scale>
          <a:sx n="48" d="100"/>
          <a:sy n="48" d="100"/>
        </p:scale>
        <p:origin x="137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8E7EB-E529-4E99-ACC6-4B5061B854F4}"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38DE10-0567-4258-A1B7-7DD90116B002}" type="slidenum">
              <a:rPr lang="en-US" smtClean="0"/>
              <a:t>‹#›</a:t>
            </a:fld>
            <a:endParaRPr lang="en-US"/>
          </a:p>
        </p:txBody>
      </p:sp>
    </p:spTree>
    <p:extLst>
      <p:ext uri="{BB962C8B-B14F-4D97-AF65-F5344CB8AC3E}">
        <p14:creationId xmlns:p14="http://schemas.microsoft.com/office/powerpoint/2010/main" val="246126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Cognitive dissonance theory suggests that people experience a</a:t>
            </a:r>
            <a:r>
              <a:rPr lang="en-US" baseline="0" dirty="0" smtClean="0">
                <a:latin typeface="Times New Roman" panose="02020603050405020304" pitchFamily="18" charset="0"/>
                <a:cs typeface="Times New Roman" panose="02020603050405020304" pitchFamily="18" charset="0"/>
              </a:rPr>
              <a:t> form of social pressure when they act against their values </a:t>
            </a:r>
            <a:r>
              <a:rPr lang="en-US" baseline="0" dirty="0" smtClean="0"/>
              <a:t>(</a:t>
            </a:r>
            <a:r>
              <a:rPr lang="en-US" dirty="0" smtClean="0">
                <a:latin typeface="Times New Roman" panose="02020603050405020304" pitchFamily="18" charset="0"/>
                <a:cs typeface="Times New Roman" panose="02020603050405020304" pitchFamily="18" charset="0"/>
              </a:rPr>
              <a:t>Cogan, 2020)</a:t>
            </a:r>
            <a:r>
              <a:rPr lang="en-US" baseline="0" dirty="0" smtClean="0">
                <a:latin typeface="Times New Roman" panose="02020603050405020304" pitchFamily="18" charset="0"/>
                <a:cs typeface="Times New Roman" panose="02020603050405020304" pitchFamily="18" charset="0"/>
              </a:rPr>
              <a:t>. Normally, friends are supposed to bear with one another’s condition, show empathy, and support one another. Acting the contrary amounts to cognitive dissonance. In this scenario, the offender offered a loan to a friend and agreed to pay back in a month’s time. After one month, the friend was unable to raise the capital and the accrued interest that resulted in the offender violently attacking his friend.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238DE10-0567-4258-A1B7-7DD90116B002}" type="slidenum">
              <a:rPr lang="en-US" smtClean="0"/>
              <a:t>2</a:t>
            </a:fld>
            <a:endParaRPr lang="en-US"/>
          </a:p>
        </p:txBody>
      </p:sp>
    </p:spTree>
    <p:extLst>
      <p:ext uri="{BB962C8B-B14F-4D97-AF65-F5344CB8AC3E}">
        <p14:creationId xmlns:p14="http://schemas.microsoft.com/office/powerpoint/2010/main" val="2708829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According to the cognitive dissonance theory, the offender acted against his values. Individuals</a:t>
            </a:r>
            <a:r>
              <a:rPr lang="en-US" baseline="0" dirty="0" smtClean="0">
                <a:latin typeface="Times New Roman" panose="02020603050405020304" pitchFamily="18" charset="0"/>
                <a:cs typeface="Times New Roman" panose="02020603050405020304" pitchFamily="18" charset="0"/>
              </a:rPr>
              <a:t> tend to act in a consistent manner according to their values. Failure to act consistently, such as hurting friends, causes internal social pressure and discomfort, which forces the perpetrator to find the cause of their actions by making attributions </a:t>
            </a:r>
            <a:r>
              <a:rPr lang="en-US" baseline="0"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Cogan, 2020)</a:t>
            </a:r>
            <a:r>
              <a:rPr lang="en-US" baseline="0" dirty="0" smtClean="0">
                <a:latin typeface="Times New Roman" panose="02020603050405020304" pitchFamily="18" charset="0"/>
                <a:cs typeface="Times New Roman" panose="02020603050405020304" pitchFamily="18" charset="0"/>
              </a:rPr>
              <a:t>. According to attribution theory, people blame external forces for their failure and praise their internal strengths for their success.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238DE10-0567-4258-A1B7-7DD90116B002}" type="slidenum">
              <a:rPr lang="en-US" smtClean="0"/>
              <a:t>3</a:t>
            </a:fld>
            <a:endParaRPr lang="en-US"/>
          </a:p>
        </p:txBody>
      </p:sp>
    </p:spTree>
    <p:extLst>
      <p:ext uri="{BB962C8B-B14F-4D97-AF65-F5344CB8AC3E}">
        <p14:creationId xmlns:p14="http://schemas.microsoft.com/office/powerpoint/2010/main" val="154294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Cognitive</a:t>
            </a:r>
            <a:r>
              <a:rPr lang="en-US" baseline="0" dirty="0" smtClean="0"/>
              <a:t> dissonance theory focuses on conflict within an individual, acting contrary to ones values, learning new ideas that conflict previous perception, and knowing the truth and acting otherwise (</a:t>
            </a:r>
            <a:r>
              <a:rPr lang="en-US" dirty="0" smtClean="0">
                <a:latin typeface="Times New Roman" panose="02020603050405020304" pitchFamily="18" charset="0"/>
                <a:cs typeface="Times New Roman" panose="02020603050405020304" pitchFamily="18" charset="0"/>
              </a:rPr>
              <a:t>Cogan, 2020)</a:t>
            </a:r>
            <a:r>
              <a:rPr lang="en-US" baseline="0" dirty="0" smtClean="0"/>
              <a:t>. On the other hand, attribution theory entails an individual’s controllability, internal and external locus of control, and associating personal abilities, success, and failure to internal and external forces.  </a:t>
            </a:r>
            <a:endParaRPr lang="en-US" dirty="0"/>
          </a:p>
        </p:txBody>
      </p:sp>
      <p:sp>
        <p:nvSpPr>
          <p:cNvPr id="4" name="Slide Number Placeholder 3"/>
          <p:cNvSpPr>
            <a:spLocks noGrp="1"/>
          </p:cNvSpPr>
          <p:nvPr>
            <p:ph type="sldNum" sz="quarter" idx="10"/>
          </p:nvPr>
        </p:nvSpPr>
        <p:spPr/>
        <p:txBody>
          <a:bodyPr/>
          <a:lstStyle/>
          <a:p>
            <a:fld id="{E238DE10-0567-4258-A1B7-7DD90116B002}" type="slidenum">
              <a:rPr lang="en-US" smtClean="0"/>
              <a:t>4</a:t>
            </a:fld>
            <a:endParaRPr lang="en-US"/>
          </a:p>
        </p:txBody>
      </p:sp>
    </p:spTree>
    <p:extLst>
      <p:ext uri="{BB962C8B-B14F-4D97-AF65-F5344CB8AC3E}">
        <p14:creationId xmlns:p14="http://schemas.microsoft.com/office/powerpoint/2010/main" val="6430015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0180786-9DBD-4759-9507-4C770D1724A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769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3879766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835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163FF3-7C33-4FFC-B637-7D5148F0F97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589198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163FF3-7C33-4FFC-B637-7D5148F0F978}"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180786-9DBD-4759-9507-4C770D1724A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1304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4163FF3-7C33-4FFC-B637-7D5148F0F978}"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0072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63FF3-7C33-4FFC-B637-7D5148F0F978}"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1752663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3483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43419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384526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8602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1722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1136989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6249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3259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58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214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163FF3-7C33-4FFC-B637-7D5148F0F978}" type="datetimeFigureOut">
              <a:rPr lang="en-US" smtClean="0"/>
              <a:t>10/26/2021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180786-9DBD-4759-9507-4C770D1724A8}" type="slidenum">
              <a:rPr lang="en-US" smtClean="0"/>
              <a:t>‹#›</a:t>
            </a:fld>
            <a:endParaRPr lang="en-US"/>
          </a:p>
        </p:txBody>
      </p:sp>
    </p:spTree>
    <p:extLst>
      <p:ext uri="{BB962C8B-B14F-4D97-AF65-F5344CB8AC3E}">
        <p14:creationId xmlns:p14="http://schemas.microsoft.com/office/powerpoint/2010/main" val="1318353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solidFill>
                  <a:schemeClr val="accent2"/>
                </a:solidFill>
                <a:latin typeface="Times New Roman" panose="02020603050405020304" pitchFamily="18" charset="0"/>
                <a:cs typeface="Times New Roman" panose="02020603050405020304" pitchFamily="18" charset="0"/>
              </a:rPr>
              <a:t>Attribution and Cognitive Dissonance Theory</a:t>
            </a:r>
            <a:endParaRPr lang="en-US" sz="4800" dirty="0">
              <a:solidFill>
                <a:schemeClr val="accent2"/>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5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Institutional Affiliation</a:t>
            </a:r>
          </a:p>
          <a:p>
            <a:r>
              <a:rPr lang="en-US" dirty="0" smtClean="0">
                <a:latin typeface="Times New Roman" panose="02020603050405020304" pitchFamily="18" charset="0"/>
                <a:cs typeface="Times New Roman" panose="02020603050405020304" pitchFamily="18" charset="0"/>
              </a:rPr>
              <a:t>Course </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0040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latin typeface="Times New Roman" panose="02020603050405020304" pitchFamily="18" charset="0"/>
                <a:cs typeface="Times New Roman" panose="02020603050405020304" pitchFamily="18" charset="0"/>
              </a:rPr>
              <a:t>Situation Description</a:t>
            </a:r>
            <a:endParaRPr lang="en-US"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pPr>
              <a:lnSpc>
                <a:spcPct val="150000"/>
              </a:lnSpc>
            </a:pPr>
            <a:r>
              <a:rPr lang="en-US" dirty="0" smtClean="0">
                <a:latin typeface="Times New Roman" panose="02020603050405020304" pitchFamily="18" charset="0"/>
                <a:cs typeface="Times New Roman" panose="02020603050405020304" pitchFamily="18" charset="0"/>
              </a:rPr>
              <a:t>The offender had lend his friend money</a:t>
            </a:r>
          </a:p>
          <a:p>
            <a:pPr>
              <a:lnSpc>
                <a:spcPct val="150000"/>
              </a:lnSpc>
            </a:pPr>
            <a:r>
              <a:rPr lang="en-US" dirty="0" smtClean="0">
                <a:latin typeface="Times New Roman" panose="02020603050405020304" pitchFamily="18" charset="0"/>
                <a:cs typeface="Times New Roman" panose="02020603050405020304" pitchFamily="18" charset="0"/>
              </a:rPr>
              <a:t>The friend accepted to pay the money after a month</a:t>
            </a:r>
          </a:p>
          <a:p>
            <a:pPr>
              <a:lnSpc>
                <a:spcPct val="150000"/>
              </a:lnSpc>
            </a:pPr>
            <a:r>
              <a:rPr lang="en-US" dirty="0" smtClean="0">
                <a:latin typeface="Times New Roman" panose="02020603050405020304" pitchFamily="18" charset="0"/>
                <a:cs typeface="Times New Roman" panose="02020603050405020304" pitchFamily="18" charset="0"/>
              </a:rPr>
              <a:t>The offender met the friend in a local market</a:t>
            </a:r>
          </a:p>
          <a:p>
            <a:pPr>
              <a:lnSpc>
                <a:spcPct val="150000"/>
              </a:lnSpc>
            </a:pPr>
            <a:r>
              <a:rPr lang="en-US" dirty="0" smtClean="0">
                <a:latin typeface="Times New Roman" panose="02020603050405020304" pitchFamily="18" charset="0"/>
                <a:cs typeface="Times New Roman" panose="02020603050405020304" pitchFamily="18" charset="0"/>
              </a:rPr>
              <a:t>He asked for the principal and interest </a:t>
            </a:r>
          </a:p>
          <a:p>
            <a:pPr>
              <a:lnSpc>
                <a:spcPct val="150000"/>
              </a:lnSpc>
            </a:pPr>
            <a:r>
              <a:rPr lang="en-US" dirty="0" smtClean="0">
                <a:latin typeface="Times New Roman" panose="02020603050405020304" pitchFamily="18" charset="0"/>
                <a:cs typeface="Times New Roman" panose="02020603050405020304" pitchFamily="18" charset="0"/>
              </a:rPr>
              <a:t>The friend could not raise the money</a:t>
            </a:r>
          </a:p>
          <a:p>
            <a:pPr>
              <a:lnSpc>
                <a:spcPct val="150000"/>
              </a:lnSpc>
            </a:pPr>
            <a:r>
              <a:rPr lang="en-US" dirty="0" smtClean="0">
                <a:latin typeface="Times New Roman" panose="02020603050405020304" pitchFamily="18" charset="0"/>
                <a:cs typeface="Times New Roman" panose="02020603050405020304" pitchFamily="18" charset="0"/>
              </a:rPr>
              <a:t>The offender violently attacked the friend</a:t>
            </a:r>
            <a:endParaRPr lang="en-US" dirty="0" smtClean="0">
              <a:latin typeface="Times New Roman" panose="02020603050405020304" pitchFamily="18" charset="0"/>
              <a:cs typeface="Times New Roman" panose="02020603050405020304" pitchFamily="18" charset="0"/>
            </a:endParaRPr>
          </a:p>
          <a:p>
            <a:endParaRPr lang="en-US" dirty="0" smtClean="0"/>
          </a:p>
          <a:p>
            <a:pPr marL="0" indent="0">
              <a:buNone/>
            </a:pPr>
            <a:r>
              <a:rPr lang="en-US" dirty="0" smtClean="0"/>
              <a:t> </a:t>
            </a:r>
            <a:endParaRPr lang="en-US" dirty="0"/>
          </a:p>
        </p:txBody>
      </p:sp>
    </p:spTree>
    <p:extLst>
      <p:ext uri="{BB962C8B-B14F-4D97-AF65-F5344CB8AC3E}">
        <p14:creationId xmlns:p14="http://schemas.microsoft.com/office/powerpoint/2010/main" val="206207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2"/>
                </a:solidFill>
                <a:latin typeface="Times New Roman" panose="02020603050405020304" pitchFamily="18" charset="0"/>
                <a:cs typeface="Times New Roman" panose="02020603050405020304" pitchFamily="18" charset="0"/>
              </a:rPr>
              <a:t>Situation Analysis</a:t>
            </a:r>
            <a:endParaRPr lang="en-US"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anose="02020603050405020304" pitchFamily="18" charset="0"/>
                <a:cs typeface="Times New Roman" panose="02020603050405020304" pitchFamily="18" charset="0"/>
              </a:rPr>
              <a:t>The offender acted inconsistently towards the friend</a:t>
            </a:r>
          </a:p>
          <a:p>
            <a:r>
              <a:rPr lang="en-US" dirty="0" smtClean="0">
                <a:latin typeface="Times New Roman" panose="02020603050405020304" pitchFamily="18" charset="0"/>
                <a:cs typeface="Times New Roman" panose="02020603050405020304" pitchFamily="18" charset="0"/>
              </a:rPr>
              <a:t>According to cognitive dissonance theory, people tend to maintain consistency </a:t>
            </a:r>
          </a:p>
          <a:p>
            <a:r>
              <a:rPr lang="en-US" dirty="0" smtClean="0">
                <a:latin typeface="Times New Roman" panose="02020603050405020304" pitchFamily="18" charset="0"/>
                <a:cs typeface="Times New Roman" panose="02020603050405020304" pitchFamily="18" charset="0"/>
              </a:rPr>
              <a:t>By acting violently against the friend, the offender violates his values</a:t>
            </a:r>
          </a:p>
          <a:p>
            <a:r>
              <a:rPr lang="en-US" dirty="0" smtClean="0">
                <a:latin typeface="Times New Roman" panose="02020603050405020304" pitchFamily="18" charset="0"/>
                <a:cs typeface="Times New Roman" panose="02020603050405020304" pitchFamily="18" charset="0"/>
              </a:rPr>
              <a:t>According to social psychology, the actions cause discomfort</a:t>
            </a:r>
          </a:p>
          <a:p>
            <a:r>
              <a:rPr lang="en-US" dirty="0" smtClean="0">
                <a:latin typeface="Times New Roman" panose="02020603050405020304" pitchFamily="18" charset="0"/>
                <a:cs typeface="Times New Roman" panose="02020603050405020304" pitchFamily="18" charset="0"/>
              </a:rPr>
              <a:t>As the offender tries to find the cause of his behavior, he makes attributions</a:t>
            </a:r>
          </a:p>
          <a:p>
            <a:r>
              <a:rPr lang="en-US" dirty="0" smtClean="0">
                <a:latin typeface="Times New Roman" panose="02020603050405020304" pitchFamily="18" charset="0"/>
                <a:cs typeface="Times New Roman" panose="02020603050405020304" pitchFamily="18" charset="0"/>
              </a:rPr>
              <a:t>In most cases, people attribute success to internal strengths and failures to external influences </a:t>
            </a:r>
            <a:r>
              <a:rPr lang="en-US" baseline="0" dirty="0" smtClean="0"/>
              <a:t>(</a:t>
            </a:r>
            <a:r>
              <a:rPr lang="en-US" dirty="0" smtClean="0">
                <a:latin typeface="Times New Roman" panose="02020603050405020304" pitchFamily="18" charset="0"/>
                <a:cs typeface="Times New Roman" panose="02020603050405020304" pitchFamily="18" charset="0"/>
              </a:rPr>
              <a:t>Cogan, 2020)</a:t>
            </a:r>
            <a:r>
              <a:rPr lang="en-US" baseline="0" dirty="0" smtClean="0"/>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3975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2"/>
                </a:solidFill>
                <a:latin typeface="Times New Roman" panose="02020603050405020304" pitchFamily="18" charset="0"/>
                <a:cs typeface="Times New Roman" panose="02020603050405020304" pitchFamily="18" charset="0"/>
              </a:rPr>
              <a:t>Attribution and Cognitive Dissonance Theory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Cognitive dissonance focuses 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ctions that conflict with an individual’s values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Learning things that contradict initial understanding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Understanding the truth but acting the contrary</a:t>
            </a:r>
          </a:p>
          <a:p>
            <a:r>
              <a:rPr lang="en-US" dirty="0" smtClean="0">
                <a:latin typeface="Times New Roman" panose="02020603050405020304" pitchFamily="18" charset="0"/>
                <a:cs typeface="Times New Roman" panose="02020603050405020304" pitchFamily="18" charset="0"/>
              </a:rPr>
              <a:t>Attribution theory entails: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Controllability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Internal and external strengths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Personal abilities, success, and failure (</a:t>
            </a:r>
            <a:r>
              <a:rPr lang="en-US" dirty="0" smtClean="0">
                <a:latin typeface="Times New Roman" panose="02020603050405020304" pitchFamily="18" charset="0"/>
                <a:cs typeface="Times New Roman" panose="02020603050405020304" pitchFamily="18" charset="0"/>
              </a:rPr>
              <a:t>Cogan, 2020)</a:t>
            </a:r>
            <a:r>
              <a:rPr lang="en-US" baseline="0" dirty="0" smtClean="0"/>
              <a:t>. </a:t>
            </a: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0463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Cogan, O. (2020). A grounded theory study of the psychological and social processes apparent in the lives of contemporary 16-18 year olds.</a:t>
            </a:r>
          </a:p>
        </p:txBody>
      </p:sp>
    </p:spTree>
    <p:extLst>
      <p:ext uri="{BB962C8B-B14F-4D97-AF65-F5344CB8AC3E}">
        <p14:creationId xmlns:p14="http://schemas.microsoft.com/office/powerpoint/2010/main" val="38974836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37</TotalTime>
  <Words>472</Words>
  <Application>Microsoft Office PowerPoint</Application>
  <PresentationFormat>Widescreen</PresentationFormat>
  <Paragraphs>39</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Garamond</vt:lpstr>
      <vt:lpstr>Times New Roman</vt:lpstr>
      <vt:lpstr>Wingdings</vt:lpstr>
      <vt:lpstr>Organic</vt:lpstr>
      <vt:lpstr>Attribution and Cognitive Dissonance Theory</vt:lpstr>
      <vt:lpstr>Situation Description</vt:lpstr>
      <vt:lpstr>Situation Analysis</vt:lpstr>
      <vt:lpstr>Attribution and Cognitive Dissonance Theory</vt:lpstr>
      <vt:lpstr>Reference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Attribution and Cognitive Dissonance Theory</dc:title>
  <dc:creator>Microsoft account</dc:creator>
  <cp:lastModifiedBy>Microsoft account</cp:lastModifiedBy>
  <cp:revision>6</cp:revision>
  <dcterms:created xsi:type="dcterms:W3CDTF">2021-10-26T17:03:18Z</dcterms:created>
  <dcterms:modified xsi:type="dcterms:W3CDTF">2021-10-26T17:41:00Z</dcterms:modified>
</cp:coreProperties>
</file>